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87" r:id="rId2"/>
    <p:sldId id="301" r:id="rId3"/>
    <p:sldId id="257" r:id="rId4"/>
    <p:sldId id="258" r:id="rId5"/>
    <p:sldId id="265" r:id="rId6"/>
    <p:sldId id="293" r:id="rId7"/>
    <p:sldId id="294" r:id="rId8"/>
    <p:sldId id="260" r:id="rId9"/>
    <p:sldId id="266" r:id="rId10"/>
    <p:sldId id="279" r:id="rId11"/>
    <p:sldId id="259" r:id="rId12"/>
    <p:sldId id="303" r:id="rId13"/>
    <p:sldId id="304" r:id="rId14"/>
    <p:sldId id="309" r:id="rId15"/>
    <p:sldId id="308" r:id="rId16"/>
    <p:sldId id="283" r:id="rId17"/>
    <p:sldId id="288" r:id="rId18"/>
    <p:sldId id="289" r:id="rId19"/>
    <p:sldId id="290" r:id="rId20"/>
    <p:sldId id="292" r:id="rId21"/>
    <p:sldId id="262" r:id="rId22"/>
    <p:sldId id="278"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52" autoAdjust="0"/>
  </p:normalViewPr>
  <p:slideViewPr>
    <p:cSldViewPr snapToGrid="0">
      <p:cViewPr varScale="1">
        <p:scale>
          <a:sx n="83" d="100"/>
          <a:sy n="83" d="100"/>
        </p:scale>
        <p:origin x="16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3</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CD43E-680C-1B9D-B2F2-C182037A5E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83D6B-C4AF-25DA-CC5D-6B2C16D575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F77E3F-16E5-5259-1C1A-4FF665D04005}"/>
              </a:ext>
            </a:extLst>
          </p:cNvPr>
          <p:cNvSpPr>
            <a:spLocks noGrp="1"/>
          </p:cNvSpPr>
          <p:nvPr>
            <p:ph type="body" idx="1"/>
          </p:nvPr>
        </p:nvSpPr>
        <p:spPr/>
        <p:txBody>
          <a:bodyPr/>
          <a:lstStyle/>
          <a:p>
            <a:r>
              <a:rPr kumimoji="1" lang="ja-JP" altLang="en-US" b="1" dirty="0"/>
              <a:t>印象に残ったもの</a:t>
            </a:r>
            <a:endParaRPr kumimoji="1" lang="en-US" altLang="ja-JP" b="1" dirty="0"/>
          </a:p>
          <a:p>
            <a:r>
              <a:rPr kumimoji="1" lang="ja-JP" altLang="en-US" b="1" dirty="0"/>
              <a:t>・うんち</a:t>
            </a:r>
            <a:endParaRPr kumimoji="1" lang="en-US" altLang="ja-JP" b="1" dirty="0"/>
          </a:p>
          <a:p>
            <a:endParaRPr kumimoji="1" lang="en-US" altLang="ja-JP" b="1" dirty="0"/>
          </a:p>
          <a:p>
            <a:r>
              <a:rPr kumimoji="1" lang="ja-JP" altLang="en-US" b="1" dirty="0"/>
              <a:t>めちゃめちゃ苦労したもの</a:t>
            </a:r>
            <a:endParaRPr kumimoji="1" lang="en-US" altLang="ja-JP" b="1" dirty="0"/>
          </a:p>
          <a:p>
            <a:r>
              <a:rPr kumimoji="1" lang="ja-JP" altLang="en-US" b="1" dirty="0"/>
              <a:t>・日程管理</a:t>
            </a:r>
            <a:endParaRPr kumimoji="1" lang="en-US" altLang="ja-JP" b="1" dirty="0"/>
          </a:p>
          <a:p>
            <a:endParaRPr kumimoji="1" lang="en-US" altLang="ja-JP" b="1" dirty="0"/>
          </a:p>
          <a:p>
            <a:r>
              <a:rPr kumimoji="1" lang="ja-JP" altLang="en-US" b="1" dirty="0"/>
              <a:t>最終的になくなったもの</a:t>
            </a:r>
            <a:endParaRPr kumimoji="1" lang="en-US" altLang="ja-JP" b="1" dirty="0"/>
          </a:p>
          <a:p>
            <a:r>
              <a:rPr kumimoji="1" lang="ja-JP" altLang="en-US" b="1" dirty="0"/>
              <a:t>・</a:t>
            </a:r>
            <a:r>
              <a:rPr kumimoji="1" lang="en-US" altLang="ja-JP" b="1" dirty="0"/>
              <a:t>API</a:t>
            </a:r>
          </a:p>
        </p:txBody>
      </p:sp>
      <p:sp>
        <p:nvSpPr>
          <p:cNvPr id="4" name="スライド番号プレースホルダー 3">
            <a:extLst>
              <a:ext uri="{FF2B5EF4-FFF2-40B4-BE49-F238E27FC236}">
                <a16:creationId xmlns:a16="http://schemas.microsoft.com/office/drawing/2014/main" id="{E5CA07AB-580B-0E62-517A-794F6FB95D48}"/>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2113313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r>
              <a:rPr kumimoji="1" lang="ja-JP" altLang="en-US" b="1" dirty="0"/>
              <a:t>度重なるエラーや不具合で疲れて限界に</a:t>
            </a:r>
            <a:endParaRPr kumimoji="1" lang="en-US" altLang="ja-JP"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研修の最初は細かいものもいろいろと調べながら取り組んでいた</a:t>
            </a:r>
            <a:endParaRPr kumimoji="1" lang="en-US" altLang="ja-JP" dirty="0"/>
          </a:p>
          <a:p>
            <a:r>
              <a:rPr kumimoji="1" lang="ja-JP" altLang="en-US" dirty="0"/>
              <a:t>↓</a:t>
            </a:r>
            <a:endParaRPr kumimoji="1" lang="en-US" altLang="ja-JP" dirty="0"/>
          </a:p>
          <a:p>
            <a:r>
              <a:rPr kumimoji="1" lang="ja-JP" altLang="en-US" dirty="0"/>
              <a:t>知識の吸収率が高い（講師）ゆえ、知識をどんどん身につけていき調べること自体が減った（例）</a:t>
            </a:r>
            <a:r>
              <a:rPr kumimoji="1" lang="en-US" altLang="ja-JP" dirty="0"/>
              <a:t>DAO</a:t>
            </a:r>
            <a:r>
              <a:rPr kumimoji="1" lang="ja-JP" altLang="en-US" dirty="0"/>
              <a:t>やサーブレットの書き方やコードの中身など</a:t>
            </a:r>
            <a:endParaRPr kumimoji="1" lang="en-US" altLang="ja-JP" dirty="0"/>
          </a:p>
          <a:p>
            <a:r>
              <a:rPr kumimoji="1" lang="ja-JP" altLang="en-US" dirty="0"/>
              <a:t>↓</a:t>
            </a:r>
            <a:endParaRPr kumimoji="1" lang="en-US" altLang="ja-JP" dirty="0"/>
          </a:p>
          <a:p>
            <a:r>
              <a:rPr kumimoji="1" lang="ja-JP" altLang="en-US" dirty="0"/>
              <a:t>作業にかけられる時間の比率が増え、結果的に業務遂行能力が向上</a:t>
            </a:r>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a:p>
            <a:endParaRPr kumimoji="1" lang="en-US" altLang="ja-JP" b="1" dirty="0"/>
          </a:p>
          <a:p>
            <a:endParaRPr kumimoji="1" lang="en-US" altLang="ja-JP" b="1" dirty="0"/>
          </a:p>
          <a:p>
            <a:endParaRPr kumimoji="1" lang="en-US" altLang="ja-JP" b="1" dirty="0"/>
          </a:p>
          <a:p>
            <a:r>
              <a:rPr kumimoji="1" lang="ja-JP" altLang="en-US" b="1" dirty="0"/>
              <a:t>カンペ</a:t>
            </a:r>
            <a:endParaRPr kumimoji="1" lang="en-US" altLang="ja-JP" b="1" dirty="0"/>
          </a:p>
          <a:p>
            <a:r>
              <a:rPr kumimoji="1" lang="ja-JP" altLang="en-US" b="1" dirty="0"/>
              <a:t>主に２つ</a:t>
            </a:r>
            <a:endParaRPr kumimoji="1" lang="en-US" altLang="ja-JP" b="1" dirty="0"/>
          </a:p>
          <a:p>
            <a:r>
              <a:rPr kumimoji="1" lang="ja-JP" altLang="en-US" b="1" dirty="0"/>
              <a:t>これまでの研修で得た知識の実践</a:t>
            </a:r>
            <a:endParaRPr kumimoji="1" lang="en-US" altLang="ja-JP" b="1" dirty="0"/>
          </a:p>
          <a:p>
            <a:r>
              <a:rPr kumimoji="1" lang="ja-JP" altLang="en-US" b="1" dirty="0"/>
              <a:t>チーム開発の経験を通して、意思疎通や日程調整の重要性を学ぶ</a:t>
            </a:r>
            <a:endParaRPr kumimoji="1" lang="en-US" altLang="ja-JP" b="1" dirty="0"/>
          </a:p>
          <a:p>
            <a:endParaRPr kumimoji="1" lang="en-US" altLang="ja-JP" b="1" dirty="0"/>
          </a:p>
          <a:p>
            <a:endParaRPr kumimoji="1" lang="en-US" altLang="ja-JP" b="1" dirty="0"/>
          </a:p>
          <a:p>
            <a:endParaRPr kumimoji="1" lang="en-US" altLang="ja-JP" b="1" dirty="0"/>
          </a:p>
          <a:p>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en-US" altLang="ja-JP" dirty="0"/>
          </a:p>
          <a:p>
            <a:r>
              <a:rPr kumimoji="1" lang="ja-JP" altLang="en-US" dirty="0"/>
              <a:t>イベントとは？昼にみんなに確認！</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endParaRPr kumimoji="1" lang="en-US" altLang="ja-JP" dirty="0"/>
          </a:p>
          <a:p>
            <a:r>
              <a:rPr kumimoji="1" lang="ja-JP" altLang="en-US" dirty="0"/>
              <a:t>イベントとは？</a:t>
            </a:r>
            <a:endParaRPr kumimoji="1" lang="en-US" altLang="ja-JP" dirty="0"/>
          </a:p>
          <a:p>
            <a:r>
              <a:rPr kumimoji="1" lang="ja-JP" altLang="en-US" dirty="0"/>
              <a:t>貸し切り</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a:t>
            </a:r>
            <a:endParaRPr kumimoji="1" lang="en-US" altLang="ja-JP" dirty="0"/>
          </a:p>
          <a:p>
            <a:endParaRPr kumimoji="1" lang="en-US" altLang="ja-JP" dirty="0"/>
          </a:p>
          <a:p>
            <a:r>
              <a:rPr kumimoji="1" lang="ja-JP" altLang="en-US" dirty="0"/>
              <a:t>カレンダー</a:t>
            </a:r>
            <a:endParaRPr kumimoji="1" lang="en-US" altLang="ja-JP" dirty="0"/>
          </a:p>
          <a:p>
            <a:endParaRPr kumimoji="1" lang="en-US" altLang="ja-JP" dirty="0"/>
          </a:p>
          <a:p>
            <a:r>
              <a:rPr kumimoji="1" lang="ja-JP" altLang="en-US" dirty="0"/>
              <a:t>シフト</a:t>
            </a:r>
            <a:endParaRPr kumimoji="1" lang="en-US" altLang="ja-JP" dirty="0"/>
          </a:p>
          <a:p>
            <a:endParaRPr kumimoji="1" lang="en-US" altLang="ja-JP" dirty="0"/>
          </a:p>
          <a:p>
            <a:r>
              <a:rPr kumimoji="1" lang="ja-JP" altLang="en-US" dirty="0"/>
              <a:t>イベント</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2.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pic>
        <p:nvPicPr>
          <p:cNvPr id="3" name="図 2">
            <a:extLst>
              <a:ext uri="{FF2B5EF4-FFF2-40B4-BE49-F238E27FC236}">
                <a16:creationId xmlns:a16="http://schemas.microsoft.com/office/drawing/2014/main" id="{22F1CF19-9C61-09C8-1F8E-4189247A57C0}"/>
              </a:ext>
            </a:extLst>
          </p:cNvPr>
          <p:cNvPicPr>
            <a:picLocks noChangeAspect="1"/>
          </p:cNvPicPr>
          <p:nvPr/>
        </p:nvPicPr>
        <p:blipFill>
          <a:blip r:embed="rId5"/>
          <a:stretch>
            <a:fillRect/>
          </a:stretch>
        </p:blipFill>
        <p:spPr>
          <a:xfrm>
            <a:off x="1000776" y="1781529"/>
            <a:ext cx="5459669" cy="4094752"/>
          </a:xfrm>
          <a:prstGeom prst="rect">
            <a:avLst/>
          </a:prstGeom>
        </p:spPr>
      </p:pic>
      <p:pic>
        <p:nvPicPr>
          <p:cNvPr id="6" name="図 5" descr="テーブル が含まれている画像&#10;&#10;AI 生成コンテンツは誤りを含む可能性があります。">
            <a:extLst>
              <a:ext uri="{FF2B5EF4-FFF2-40B4-BE49-F238E27FC236}">
                <a16:creationId xmlns:a16="http://schemas.microsoft.com/office/drawing/2014/main" id="{8B0C7BB2-6DD2-DC40-C178-BA274D6521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62389" y="1781528"/>
            <a:ext cx="5093019" cy="4723437"/>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 </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pic>
        <p:nvPicPr>
          <p:cNvPr id="7" name="図 6" descr="グラフィカル ユーザー インターフェイス, テキスト&#10;&#10;AI 生成コンテンツは誤りを含む可能性があります。">
            <a:extLst>
              <a:ext uri="{FF2B5EF4-FFF2-40B4-BE49-F238E27FC236}">
                <a16:creationId xmlns:a16="http://schemas.microsoft.com/office/drawing/2014/main" id="{0871C18C-A09E-EE58-B274-179A74E433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0749" y="2246995"/>
            <a:ext cx="8306204" cy="4407961"/>
          </a:xfrm>
          <a:prstGeom prst="rect">
            <a:avLst/>
          </a:prstGeom>
        </p:spPr>
      </p:pic>
      <p:pic>
        <p:nvPicPr>
          <p:cNvPr id="5" name="図 4" descr="グラフィカル ユーザー インターフェイス, アプリケーション&#10;&#10;AI 生成コンテンツは誤りを含む可能性があります。">
            <a:extLst>
              <a:ext uri="{FF2B5EF4-FFF2-40B4-BE49-F238E27FC236}">
                <a16:creationId xmlns:a16="http://schemas.microsoft.com/office/drawing/2014/main" id="{7D4A6A18-6080-CB89-596C-D873496762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047" y="2726917"/>
            <a:ext cx="3200847" cy="3238952"/>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4A37-C4A5-47F9-8517-FF6BC2F32994}"/>
            </a:ext>
          </a:extLst>
        </p:cNvPr>
        <p:cNvGrpSpPr/>
        <p:nvPr/>
      </p:nvGrpSpPr>
      <p:grpSpPr>
        <a:xfrm>
          <a:off x="0" y="0"/>
          <a:ext cx="0" cy="0"/>
          <a:chOff x="0" y="0"/>
          <a:chExt cx="0" cy="0"/>
        </a:xfrm>
      </p:grpSpPr>
      <p:sp>
        <p:nvSpPr>
          <p:cNvPr id="21" name="字幕 2">
            <a:extLst>
              <a:ext uri="{FF2B5EF4-FFF2-40B4-BE49-F238E27FC236}">
                <a16:creationId xmlns:a16="http://schemas.microsoft.com/office/drawing/2014/main" id="{F0DCBBBD-E8B1-96CB-EB70-560EF5193E9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8E753200-FE2C-1BB0-3804-055AD4DCA2DB}"/>
              </a:ext>
            </a:extLst>
          </p:cNvPr>
          <p:cNvSpPr txBox="1"/>
          <p:nvPr/>
        </p:nvSpPr>
        <p:spPr>
          <a:xfrm>
            <a:off x="6946419" y="4905047"/>
            <a:ext cx="1406547" cy="954107"/>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a:t>
            </a:r>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度重なる</a:t>
            </a:r>
            <a:endParaRPr lang="en-US" altLang="ja-JP" sz="1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案出しの</a:t>
            </a:r>
            <a:endParaRPr lang="en-US" altLang="ja-JP" sz="2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却下　　</a:t>
            </a:r>
            <a:endParaRPr kumimoji="1" lang="ja-JP" altLang="en-US" sz="1400" dirty="0">
              <a:latin typeface="ＭＳ Ｐ明朝" panose="02020600040205080304" pitchFamily="18" charset="-128"/>
              <a:ea typeface="ＭＳ Ｐ明朝" panose="02020600040205080304" pitchFamily="18" charset="-128"/>
            </a:endParaRPr>
          </a:p>
        </p:txBody>
      </p:sp>
      <p:sp>
        <p:nvSpPr>
          <p:cNvPr id="6" name="テキスト ボックス 5">
            <a:extLst>
              <a:ext uri="{FF2B5EF4-FFF2-40B4-BE49-F238E27FC236}">
                <a16:creationId xmlns:a16="http://schemas.microsoft.com/office/drawing/2014/main" id="{92381986-D762-6044-2081-151279346490}"/>
              </a:ext>
            </a:extLst>
          </p:cNvPr>
          <p:cNvSpPr txBox="1"/>
          <p:nvPr/>
        </p:nvSpPr>
        <p:spPr>
          <a:xfrm>
            <a:off x="2624391" y="1601639"/>
            <a:ext cx="1231106" cy="1797789"/>
          </a:xfrm>
          <a:prstGeom prst="rect">
            <a:avLst/>
          </a:prstGeom>
          <a:noFill/>
        </p:spPr>
        <p:txBody>
          <a:bodyPr vert="eaVert" wrap="square" rtlCol="0">
            <a:spAutoFit/>
          </a:bodyPr>
          <a:lstStyle/>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＊ペルソナの</a:t>
            </a:r>
            <a:endParaRPr lang="en-US" altLang="ja-JP" sz="2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4400" b="1" dirty="0">
                <a:solidFill>
                  <a:schemeClr val="bg2">
                    <a:lumMod val="25000"/>
                  </a:schemeClr>
                </a:solidFill>
                <a:latin typeface="ＭＳ Ｐ明朝" panose="02020600040205080304" pitchFamily="18" charset="-128"/>
                <a:ea typeface="ＭＳ Ｐ明朝" panose="02020600040205080304" pitchFamily="18" charset="-128"/>
              </a:rPr>
              <a:t>再構築</a:t>
            </a:r>
            <a:endParaRPr lang="en-US" altLang="ja-JP" sz="4400" b="1" dirty="0">
              <a:solidFill>
                <a:schemeClr val="bg2">
                  <a:lumMod val="25000"/>
                </a:schemeClr>
              </a:solidFill>
              <a:latin typeface="ＭＳ Ｐ明朝" panose="02020600040205080304" pitchFamily="18" charset="-128"/>
              <a:ea typeface="ＭＳ Ｐ明朝" panose="02020600040205080304" pitchFamily="18" charset="-128"/>
            </a:endParaRPr>
          </a:p>
        </p:txBody>
      </p:sp>
      <p:sp>
        <p:nvSpPr>
          <p:cNvPr id="8" name="テキスト ボックス 7">
            <a:extLst>
              <a:ext uri="{FF2B5EF4-FFF2-40B4-BE49-F238E27FC236}">
                <a16:creationId xmlns:a16="http://schemas.microsoft.com/office/drawing/2014/main" id="{816344D7-5C04-90AF-A245-894BC8F7F742}"/>
              </a:ext>
            </a:extLst>
          </p:cNvPr>
          <p:cNvSpPr txBox="1"/>
          <p:nvPr/>
        </p:nvSpPr>
        <p:spPr>
          <a:xfrm>
            <a:off x="7487055" y="1006243"/>
            <a:ext cx="4011038"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＊その遅れを引きずった状態での開発</a:t>
            </a:r>
            <a:endParaRPr kumimoji="1" lang="ja-JP" altLang="en-US" dirty="0">
              <a:latin typeface="ＭＳ Ｐ明朝" panose="02020600040205080304" pitchFamily="18" charset="-128"/>
              <a:ea typeface="ＭＳ Ｐ明朝" panose="02020600040205080304" pitchFamily="18" charset="-128"/>
            </a:endParaRPr>
          </a:p>
        </p:txBody>
      </p:sp>
      <p:sp>
        <p:nvSpPr>
          <p:cNvPr id="9" name="テキスト ボックス 8">
            <a:extLst>
              <a:ext uri="{FF2B5EF4-FFF2-40B4-BE49-F238E27FC236}">
                <a16:creationId xmlns:a16="http://schemas.microsoft.com/office/drawing/2014/main" id="{5DBC2DE6-14BC-DCAC-CBE6-693C0FDA5728}"/>
              </a:ext>
            </a:extLst>
          </p:cNvPr>
          <p:cNvSpPr txBox="1"/>
          <p:nvPr/>
        </p:nvSpPr>
        <p:spPr>
          <a:xfrm>
            <a:off x="263438" y="3647977"/>
            <a:ext cx="2475605" cy="954107"/>
          </a:xfrm>
          <a:prstGeom prst="rect">
            <a:avLst/>
          </a:prstGeom>
          <a:noFill/>
        </p:spPr>
        <p:txBody>
          <a:bodyPr wrap="square" rtlCol="0">
            <a:spAutoFit/>
          </a:bodyPr>
          <a:lstStyle/>
          <a:p>
            <a:r>
              <a:rPr lang="ja-JP" altLang="en-US" sz="2000" b="1" dirty="0">
                <a:solidFill>
                  <a:schemeClr val="bg2">
                    <a:lumMod val="25000"/>
                  </a:schemeClr>
                </a:solidFill>
                <a:latin typeface="ＭＳ Ｐ明朝" panose="02020600040205080304" pitchFamily="18" charset="-128"/>
                <a:ea typeface="ＭＳ Ｐ明朝" panose="02020600040205080304" pitchFamily="18" charset="-128"/>
              </a:rPr>
              <a:t>＊全体的な</a:t>
            </a:r>
            <a:endParaRPr lang="en-US" altLang="ja-JP" sz="20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3600" b="1" dirty="0">
                <a:solidFill>
                  <a:schemeClr val="bg2">
                    <a:lumMod val="25000"/>
                  </a:schemeClr>
                </a:solidFill>
                <a:latin typeface="ＭＳ Ｐ明朝" panose="02020600040205080304" pitchFamily="18" charset="-128"/>
                <a:ea typeface="ＭＳ Ｐ明朝" panose="02020600040205080304" pitchFamily="18" charset="-128"/>
              </a:rPr>
              <a:t>日程管理　</a:t>
            </a:r>
            <a:endParaRPr kumimoji="1" lang="ja-JP" altLang="en-US" sz="3600" dirty="0">
              <a:latin typeface="ＭＳ Ｐ明朝" panose="02020600040205080304" pitchFamily="18" charset="-128"/>
              <a:ea typeface="ＭＳ Ｐ明朝" panose="02020600040205080304" pitchFamily="18" charset="-128"/>
            </a:endParaRPr>
          </a:p>
        </p:txBody>
      </p:sp>
      <p:sp>
        <p:nvSpPr>
          <p:cNvPr id="10" name="テキスト ボックス 9">
            <a:extLst>
              <a:ext uri="{FF2B5EF4-FFF2-40B4-BE49-F238E27FC236}">
                <a16:creationId xmlns:a16="http://schemas.microsoft.com/office/drawing/2014/main" id="{492AD7B3-5975-6836-FD10-BA618E7A615E}"/>
              </a:ext>
            </a:extLst>
          </p:cNvPr>
          <p:cNvSpPr txBox="1"/>
          <p:nvPr/>
        </p:nvSpPr>
        <p:spPr>
          <a:xfrm>
            <a:off x="1756012" y="5041003"/>
            <a:ext cx="4713698" cy="646331"/>
          </a:xfrm>
          <a:prstGeom prst="rect">
            <a:avLst/>
          </a:prstGeom>
          <a:noFill/>
        </p:spPr>
        <p:txBody>
          <a:bodyPr wrap="square" rtlCol="0">
            <a:spAutoFit/>
          </a:bodyPr>
          <a:lstStyle/>
          <a:p>
            <a:r>
              <a:rPr lang="ja-JP" altLang="en-US" sz="3600" b="1" dirty="0">
                <a:solidFill>
                  <a:schemeClr val="bg2">
                    <a:lumMod val="25000"/>
                  </a:schemeClr>
                </a:solidFill>
                <a:latin typeface="ＭＳ Ｐ明朝" panose="02020600040205080304" pitchFamily="18" charset="-128"/>
                <a:ea typeface="ＭＳ Ｐ明朝" panose="02020600040205080304" pitchFamily="18" charset="-128"/>
              </a:rPr>
              <a:t>＊ガントチャート</a:t>
            </a:r>
            <a:r>
              <a:rPr lang="ja-JP" altLang="en-US" sz="2000" b="1" dirty="0">
                <a:solidFill>
                  <a:schemeClr val="bg2">
                    <a:lumMod val="25000"/>
                  </a:schemeClr>
                </a:solidFill>
                <a:latin typeface="ＭＳ Ｐ明朝" panose="02020600040205080304" pitchFamily="18" charset="-128"/>
                <a:ea typeface="ＭＳ Ｐ明朝" panose="02020600040205080304" pitchFamily="18" charset="-128"/>
              </a:rPr>
              <a:t>の実装</a:t>
            </a:r>
            <a:endParaRPr lang="en-US" altLang="ja-JP" sz="2000" b="1" dirty="0">
              <a:solidFill>
                <a:schemeClr val="bg2">
                  <a:lumMod val="25000"/>
                </a:schemeClr>
              </a:solidFill>
              <a:latin typeface="ＭＳ Ｐ明朝" panose="02020600040205080304" pitchFamily="18" charset="-128"/>
              <a:ea typeface="ＭＳ Ｐ明朝" panose="02020600040205080304" pitchFamily="18" charset="-128"/>
            </a:endParaRPr>
          </a:p>
        </p:txBody>
      </p:sp>
      <p:sp>
        <p:nvSpPr>
          <p:cNvPr id="13" name="テキスト ボックス 12">
            <a:extLst>
              <a:ext uri="{FF2B5EF4-FFF2-40B4-BE49-F238E27FC236}">
                <a16:creationId xmlns:a16="http://schemas.microsoft.com/office/drawing/2014/main" id="{00083953-0872-BC04-D70E-AE4DA2526B0E}"/>
              </a:ext>
            </a:extLst>
          </p:cNvPr>
          <p:cNvSpPr txBox="1"/>
          <p:nvPr/>
        </p:nvSpPr>
        <p:spPr>
          <a:xfrm>
            <a:off x="5406181" y="3878810"/>
            <a:ext cx="2946785"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＊多対多のデータのやり取り</a:t>
            </a:r>
            <a:endParaRPr kumimoji="1" lang="ja-JP" altLang="en-US" dirty="0">
              <a:latin typeface="ＭＳ Ｐ明朝" panose="02020600040205080304" pitchFamily="18" charset="-128"/>
              <a:ea typeface="ＭＳ Ｐ明朝" panose="02020600040205080304" pitchFamily="18" charset="-128"/>
            </a:endParaRPr>
          </a:p>
        </p:txBody>
      </p:sp>
      <p:sp>
        <p:nvSpPr>
          <p:cNvPr id="14" name="テキスト ボックス 13">
            <a:extLst>
              <a:ext uri="{FF2B5EF4-FFF2-40B4-BE49-F238E27FC236}">
                <a16:creationId xmlns:a16="http://schemas.microsoft.com/office/drawing/2014/main" id="{A9D2C61C-CFA0-55BF-F5D5-9B964321F4E2}"/>
              </a:ext>
            </a:extLst>
          </p:cNvPr>
          <p:cNvSpPr txBox="1"/>
          <p:nvPr/>
        </p:nvSpPr>
        <p:spPr>
          <a:xfrm>
            <a:off x="4104330" y="2743594"/>
            <a:ext cx="4232175" cy="523220"/>
          </a:xfrm>
          <a:prstGeom prst="rect">
            <a:avLst/>
          </a:prstGeom>
          <a:noFill/>
        </p:spPr>
        <p:txBody>
          <a:bodyPr wrap="square" rtlCol="0">
            <a:spAutoFit/>
          </a:bodyPr>
          <a:lstStyle/>
          <a:p>
            <a:r>
              <a:rPr lang="ja-JP" altLang="en-US" sz="2800" b="1" dirty="0">
                <a:solidFill>
                  <a:schemeClr val="bg2">
                    <a:lumMod val="25000"/>
                  </a:schemeClr>
                </a:solidFill>
                <a:latin typeface="ＭＳ Ｐ明朝" panose="02020600040205080304" pitchFamily="18" charset="-128"/>
                <a:ea typeface="ＭＳ Ｐ明朝" panose="02020600040205080304" pitchFamily="18" charset="-128"/>
              </a:rPr>
              <a:t>＊予定をカレンダーに同期　　</a:t>
            </a:r>
            <a:endParaRPr kumimoji="1" lang="ja-JP" altLang="en-US" sz="2800" dirty="0">
              <a:latin typeface="ＭＳ Ｐ明朝" panose="02020600040205080304" pitchFamily="18" charset="-128"/>
              <a:ea typeface="ＭＳ Ｐ明朝" panose="02020600040205080304" pitchFamily="18" charset="-128"/>
            </a:endParaRPr>
          </a:p>
        </p:txBody>
      </p:sp>
      <p:sp>
        <p:nvSpPr>
          <p:cNvPr id="16" name="テキスト ボックス 15">
            <a:extLst>
              <a:ext uri="{FF2B5EF4-FFF2-40B4-BE49-F238E27FC236}">
                <a16:creationId xmlns:a16="http://schemas.microsoft.com/office/drawing/2014/main" id="{1C7A6490-B4BE-A7D8-5053-BFA3F5C82261}"/>
              </a:ext>
            </a:extLst>
          </p:cNvPr>
          <p:cNvSpPr txBox="1"/>
          <p:nvPr/>
        </p:nvSpPr>
        <p:spPr>
          <a:xfrm>
            <a:off x="4717435" y="1513324"/>
            <a:ext cx="2702268" cy="769441"/>
          </a:xfrm>
          <a:prstGeom prst="rect">
            <a:avLst/>
          </a:prstGeom>
          <a:noFill/>
        </p:spPr>
        <p:txBody>
          <a:bodyPr wrap="square" rtlCol="0">
            <a:spAutoFit/>
          </a:bodyPr>
          <a:lstStyle/>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＊有料</a:t>
            </a:r>
            <a:r>
              <a:rPr lang="en-US" altLang="ja-JP" sz="4400" b="1" dirty="0">
                <a:solidFill>
                  <a:schemeClr val="bg2">
                    <a:lumMod val="25000"/>
                  </a:schemeClr>
                </a:solidFill>
                <a:latin typeface="ＭＳ Ｐ明朝" panose="02020600040205080304" pitchFamily="18" charset="-128"/>
                <a:ea typeface="ＭＳ Ｐ明朝" panose="02020600040205080304" pitchFamily="18" charset="-128"/>
              </a:rPr>
              <a:t>API</a:t>
            </a:r>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の壁　</a:t>
            </a:r>
            <a:endParaRPr kumimoji="1" lang="ja-JP" altLang="en-US" sz="2400" dirty="0">
              <a:latin typeface="ＭＳ Ｐ明朝" panose="02020600040205080304" pitchFamily="18" charset="-128"/>
              <a:ea typeface="ＭＳ Ｐ明朝" panose="02020600040205080304" pitchFamily="18" charset="-128"/>
            </a:endParaRPr>
          </a:p>
        </p:txBody>
      </p:sp>
      <p:sp>
        <p:nvSpPr>
          <p:cNvPr id="2" name="テキスト ボックス 1">
            <a:extLst>
              <a:ext uri="{FF2B5EF4-FFF2-40B4-BE49-F238E27FC236}">
                <a16:creationId xmlns:a16="http://schemas.microsoft.com/office/drawing/2014/main" id="{C76198D9-75AD-E3B8-E316-B52F8520A8A8}"/>
              </a:ext>
            </a:extLst>
          </p:cNvPr>
          <p:cNvSpPr txBox="1"/>
          <p:nvPr/>
        </p:nvSpPr>
        <p:spPr>
          <a:xfrm>
            <a:off x="8386671" y="1912597"/>
            <a:ext cx="2573535" cy="1354217"/>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a:t>
            </a:r>
            <a:r>
              <a:rPr lang="en-US" altLang="ja-JP" b="1" dirty="0">
                <a:latin typeface="ＭＳ Ｐ明朝" panose="02020600040205080304" pitchFamily="18" charset="-128"/>
                <a:ea typeface="ＭＳ Ｐ明朝" panose="02020600040205080304" pitchFamily="18" charset="-128"/>
              </a:rPr>
              <a:t> </a:t>
            </a:r>
            <a:r>
              <a:rPr lang="en-US" altLang="ja-JP" sz="2400" b="1" dirty="0">
                <a:latin typeface="ＭＳ Ｐ明朝" panose="02020600040205080304" pitchFamily="18" charset="-128"/>
                <a:ea typeface="ＭＳ Ｐ明朝" panose="02020600040205080304" pitchFamily="18" charset="-128"/>
              </a:rPr>
              <a:t>JSON</a:t>
            </a:r>
            <a:r>
              <a:rPr lang="ja-JP" altLang="en-US" b="1" dirty="0">
                <a:latin typeface="ＭＳ Ｐ明朝" panose="02020600040205080304" pitchFamily="18" charset="-128"/>
                <a:ea typeface="ＭＳ Ｐ明朝" panose="02020600040205080304" pitchFamily="18" charset="-128"/>
              </a:rPr>
              <a:t>や</a:t>
            </a:r>
            <a:r>
              <a:rPr lang="en-US" altLang="ja-JP" sz="2400" b="1" dirty="0">
                <a:latin typeface="ＭＳ Ｐ明朝" panose="02020600040205080304" pitchFamily="18" charset="-128"/>
                <a:ea typeface="ＭＳ Ｐ明朝" panose="02020600040205080304" pitchFamily="18" charset="-128"/>
              </a:rPr>
              <a:t>Jackson</a:t>
            </a:r>
            <a:r>
              <a:rPr lang="ja-JP" altLang="en-US" b="1" dirty="0">
                <a:latin typeface="ＭＳ Ｐ明朝" panose="02020600040205080304" pitchFamily="18" charset="-128"/>
                <a:ea typeface="ＭＳ Ｐ明朝" panose="02020600040205080304" pitchFamily="18" charset="-128"/>
              </a:rPr>
              <a:t>によるカレンダー</a:t>
            </a:r>
            <a:endParaRPr lang="en-US" altLang="ja-JP" b="1" dirty="0">
              <a:latin typeface="ＭＳ Ｐ明朝" panose="02020600040205080304" pitchFamily="18" charset="-128"/>
              <a:ea typeface="ＭＳ Ｐ明朝" panose="02020600040205080304" pitchFamily="18" charset="-128"/>
            </a:endParaRPr>
          </a:p>
          <a:p>
            <a:r>
              <a:rPr lang="en-US" altLang="ja-JP" sz="4000" b="1" dirty="0">
                <a:latin typeface="ＭＳ Ｐ明朝" panose="02020600040205080304" pitchFamily="18" charset="-128"/>
                <a:ea typeface="ＭＳ Ｐ明朝" panose="02020600040205080304" pitchFamily="18" charset="-128"/>
              </a:rPr>
              <a:t>	</a:t>
            </a:r>
            <a:r>
              <a:rPr lang="ja-JP" altLang="en-US" sz="4000" b="1" dirty="0">
                <a:latin typeface="ＭＳ Ｐ明朝" panose="02020600040205080304" pitchFamily="18" charset="-128"/>
                <a:ea typeface="ＭＳ Ｐ明朝" panose="02020600040205080304" pitchFamily="18" charset="-128"/>
              </a:rPr>
              <a:t>　同期</a:t>
            </a:r>
            <a:endParaRPr kumimoji="1" lang="ja-JP" altLang="en-US" sz="4000" b="1" dirty="0">
              <a:latin typeface="ＭＳ Ｐ明朝" panose="02020600040205080304" pitchFamily="18" charset="-128"/>
              <a:ea typeface="ＭＳ Ｐ明朝" panose="02020600040205080304" pitchFamily="18" charset="-128"/>
            </a:endParaRPr>
          </a:p>
        </p:txBody>
      </p:sp>
      <p:sp>
        <p:nvSpPr>
          <p:cNvPr id="4" name="テキスト ボックス 3">
            <a:extLst>
              <a:ext uri="{FF2B5EF4-FFF2-40B4-BE49-F238E27FC236}">
                <a16:creationId xmlns:a16="http://schemas.microsoft.com/office/drawing/2014/main" id="{73248131-AAE3-1BC0-B995-F279BE2AA970}"/>
              </a:ext>
            </a:extLst>
          </p:cNvPr>
          <p:cNvSpPr txBox="1"/>
          <p:nvPr/>
        </p:nvSpPr>
        <p:spPr>
          <a:xfrm>
            <a:off x="2547509" y="3243214"/>
            <a:ext cx="4563409" cy="646331"/>
          </a:xfrm>
          <a:prstGeom prst="rect">
            <a:avLst/>
          </a:prstGeom>
          <a:noFill/>
        </p:spPr>
        <p:txBody>
          <a:bodyPr wrap="square" rtlCol="0">
            <a:spAutoFit/>
          </a:bodyPr>
          <a:lstStyle/>
          <a:p>
            <a:r>
              <a:rPr lang="ja-JP" altLang="en-US" sz="3600" b="1" dirty="0">
                <a:solidFill>
                  <a:schemeClr val="bg1">
                    <a:lumMod val="75000"/>
                  </a:schemeClr>
                </a:solidFill>
                <a:latin typeface="ＭＳ Ｐ明朝" panose="02020600040205080304" pitchFamily="18" charset="-128"/>
                <a:ea typeface="ＭＳ Ｐ明朝" panose="02020600040205080304" pitchFamily="18" charset="-128"/>
              </a:rPr>
              <a:t>終わんなくないか？！　</a:t>
            </a:r>
            <a:endParaRPr kumimoji="1" lang="ja-JP" altLang="en-US" sz="3600" dirty="0">
              <a:solidFill>
                <a:schemeClr val="bg1">
                  <a:lumMod val="75000"/>
                </a:schemeClr>
              </a:solidFill>
              <a:latin typeface="ＭＳ Ｐ明朝" panose="02020600040205080304" pitchFamily="18" charset="-128"/>
              <a:ea typeface="ＭＳ Ｐ明朝" panose="02020600040205080304" pitchFamily="18" charset="-128"/>
            </a:endParaRPr>
          </a:p>
        </p:txBody>
      </p:sp>
      <p:sp>
        <p:nvSpPr>
          <p:cNvPr id="7" name="テキスト ボックス 6">
            <a:extLst>
              <a:ext uri="{FF2B5EF4-FFF2-40B4-BE49-F238E27FC236}">
                <a16:creationId xmlns:a16="http://schemas.microsoft.com/office/drawing/2014/main" id="{43537E2B-7D55-2181-880E-5D6232CE3078}"/>
              </a:ext>
            </a:extLst>
          </p:cNvPr>
          <p:cNvSpPr txBox="1"/>
          <p:nvPr/>
        </p:nvSpPr>
        <p:spPr>
          <a:xfrm>
            <a:off x="8691411" y="3668245"/>
            <a:ext cx="1292662" cy="2805365"/>
          </a:xfrm>
          <a:prstGeom prst="rect">
            <a:avLst/>
          </a:prstGeom>
          <a:noFill/>
        </p:spPr>
        <p:txBody>
          <a:bodyPr vert="eaVert" wrap="square" rtlCol="0">
            <a:spAutoFit/>
          </a:bodyPr>
          <a:lstStyle/>
          <a:p>
            <a:r>
              <a:rPr lang="ja-JP" altLang="en-US" sz="3600" b="1" dirty="0">
                <a:solidFill>
                  <a:schemeClr val="bg1">
                    <a:lumMod val="75000"/>
                  </a:schemeClr>
                </a:solidFill>
                <a:latin typeface="ＭＳ Ｐ明朝" panose="02020600040205080304" pitchFamily="18" charset="-128"/>
                <a:ea typeface="ＭＳ Ｐ明朝" panose="02020600040205080304" pitchFamily="18" charset="-128"/>
              </a:rPr>
              <a:t>うわっ、</a:t>
            </a:r>
            <a:br>
              <a:rPr lang="en-US" altLang="ja-JP" sz="3600" b="1" dirty="0">
                <a:solidFill>
                  <a:schemeClr val="bg1">
                    <a:lumMod val="75000"/>
                  </a:schemeClr>
                </a:solidFill>
                <a:latin typeface="ＭＳ Ｐ明朝" panose="02020600040205080304" pitchFamily="18" charset="-128"/>
                <a:ea typeface="ＭＳ Ｐ明朝" panose="02020600040205080304" pitchFamily="18" charset="-128"/>
              </a:rPr>
            </a:br>
            <a:r>
              <a:rPr lang="en-US" altLang="ja-JP" sz="3600" b="1" dirty="0">
                <a:solidFill>
                  <a:schemeClr val="bg1">
                    <a:lumMod val="75000"/>
                  </a:schemeClr>
                </a:solidFill>
                <a:latin typeface="ＭＳ Ｐ明朝" panose="02020600040205080304" pitchFamily="18" charset="-128"/>
                <a:ea typeface="ＭＳ Ｐ明朝" panose="02020600040205080304" pitchFamily="18" charset="-128"/>
              </a:rPr>
              <a:t>	</a:t>
            </a:r>
            <a:r>
              <a:rPr lang="ja-JP" altLang="en-US" sz="3600" b="1" dirty="0">
                <a:solidFill>
                  <a:schemeClr val="bg1">
                    <a:lumMod val="75000"/>
                  </a:schemeClr>
                </a:solidFill>
                <a:latin typeface="ＭＳ Ｐ明朝" panose="02020600040205080304" pitchFamily="18" charset="-128"/>
                <a:ea typeface="ＭＳ Ｐ明朝" panose="02020600040205080304" pitchFamily="18" charset="-128"/>
              </a:rPr>
              <a:t>気まず</a:t>
            </a:r>
            <a:r>
              <a:rPr lang="en-US" altLang="ja-JP" sz="3600" b="1" dirty="0">
                <a:solidFill>
                  <a:schemeClr val="bg1">
                    <a:lumMod val="75000"/>
                  </a:schemeClr>
                </a:solidFill>
                <a:latin typeface="ＭＳ Ｐ明朝" panose="02020600040205080304" pitchFamily="18" charset="-128"/>
                <a:ea typeface="ＭＳ Ｐ明朝" panose="02020600040205080304" pitchFamily="18" charset="-128"/>
              </a:rPr>
              <a:t>…</a:t>
            </a:r>
            <a:r>
              <a:rPr lang="ja-JP" altLang="en-US" sz="3600" b="1" dirty="0">
                <a:solidFill>
                  <a:schemeClr val="bg1">
                    <a:lumMod val="75000"/>
                  </a:schemeClr>
                </a:solidFill>
                <a:latin typeface="ＭＳ Ｐ明朝" panose="02020600040205080304" pitchFamily="18" charset="-128"/>
                <a:ea typeface="ＭＳ Ｐ明朝" panose="02020600040205080304" pitchFamily="18" charset="-128"/>
              </a:rPr>
              <a:t>　</a:t>
            </a:r>
            <a:endParaRPr kumimoji="1" lang="ja-JP" altLang="en-US" sz="3600" dirty="0">
              <a:solidFill>
                <a:schemeClr val="bg1">
                  <a:lumMod val="75000"/>
                </a:schemeClr>
              </a:solidFill>
              <a:latin typeface="ＭＳ Ｐ明朝" panose="02020600040205080304" pitchFamily="18" charset="-128"/>
              <a:ea typeface="ＭＳ Ｐ明朝" panose="02020600040205080304" pitchFamily="18" charset="-128"/>
            </a:endParaRPr>
          </a:p>
        </p:txBody>
      </p:sp>
      <p:sp>
        <p:nvSpPr>
          <p:cNvPr id="12" name="テキスト ボックス 11">
            <a:extLst>
              <a:ext uri="{FF2B5EF4-FFF2-40B4-BE49-F238E27FC236}">
                <a16:creationId xmlns:a16="http://schemas.microsoft.com/office/drawing/2014/main" id="{28442C9B-A483-E545-4280-EAA9565F5D4A}"/>
              </a:ext>
            </a:extLst>
          </p:cNvPr>
          <p:cNvSpPr txBox="1"/>
          <p:nvPr/>
        </p:nvSpPr>
        <p:spPr>
          <a:xfrm>
            <a:off x="0" y="647532"/>
            <a:ext cx="3632899" cy="954107"/>
          </a:xfrm>
          <a:prstGeom prst="rect">
            <a:avLst/>
          </a:prstGeom>
          <a:noFill/>
        </p:spPr>
        <p:txBody>
          <a:bodyPr wrap="square" rtlCol="0">
            <a:spAutoFit/>
          </a:bodyPr>
          <a:lstStyle/>
          <a:p>
            <a:r>
              <a:rPr lang="ja-JP" altLang="en-US" sz="2400" b="1" dirty="0">
                <a:solidFill>
                  <a:schemeClr val="bg1">
                    <a:lumMod val="75000"/>
                  </a:schemeClr>
                </a:solidFill>
                <a:latin typeface="ＭＳ Ｐ明朝" panose="02020600040205080304" pitchFamily="18" charset="-128"/>
                <a:ea typeface="ＭＳ Ｐ明朝" panose="02020600040205080304" pitchFamily="18" charset="-128"/>
              </a:rPr>
              <a:t>頼むぜ</a:t>
            </a:r>
            <a:br>
              <a:rPr lang="en-US" altLang="ja-JP" sz="2400" b="1" dirty="0">
                <a:solidFill>
                  <a:schemeClr val="bg1">
                    <a:lumMod val="75000"/>
                  </a:schemeClr>
                </a:solidFill>
                <a:latin typeface="ＭＳ Ｐ明朝" panose="02020600040205080304" pitchFamily="18" charset="-128"/>
                <a:ea typeface="ＭＳ Ｐ明朝" panose="02020600040205080304" pitchFamily="18" charset="-128"/>
              </a:rPr>
            </a:br>
            <a:r>
              <a:rPr lang="ja-JP" altLang="en-US" sz="3200" b="1" dirty="0">
                <a:solidFill>
                  <a:schemeClr val="bg1">
                    <a:lumMod val="75000"/>
                  </a:schemeClr>
                </a:solidFill>
                <a:latin typeface="ＭＳ Ｐ明朝" panose="02020600040205080304" pitchFamily="18" charset="-128"/>
                <a:ea typeface="ＭＳ Ｐ明朝" panose="02020600040205080304" pitchFamily="18" charset="-128"/>
              </a:rPr>
              <a:t>デザインセンス</a:t>
            </a:r>
            <a:r>
              <a:rPr lang="en-US" altLang="ja-JP" sz="2400" b="1" dirty="0">
                <a:solidFill>
                  <a:schemeClr val="bg1">
                    <a:lumMod val="75000"/>
                  </a:schemeClr>
                </a:solidFill>
                <a:latin typeface="ＭＳ Ｐ明朝" panose="02020600040205080304" pitchFamily="18" charset="-128"/>
                <a:ea typeface="ＭＳ Ｐ明朝" panose="02020600040205080304" pitchFamily="18" charset="-128"/>
              </a:rPr>
              <a:t>…</a:t>
            </a:r>
            <a:r>
              <a:rPr lang="ja-JP" altLang="en-US" sz="2400" b="1" dirty="0">
                <a:solidFill>
                  <a:schemeClr val="bg1">
                    <a:lumMod val="75000"/>
                  </a:schemeClr>
                </a:solidFill>
                <a:latin typeface="ＭＳ Ｐ明朝" panose="02020600040205080304" pitchFamily="18" charset="-128"/>
                <a:ea typeface="ＭＳ Ｐ明朝" panose="02020600040205080304" pitchFamily="18" charset="-128"/>
              </a:rPr>
              <a:t>！　</a:t>
            </a:r>
            <a:endParaRPr kumimoji="1" lang="ja-JP" altLang="en-US" sz="2400" dirty="0">
              <a:solidFill>
                <a:schemeClr val="bg1">
                  <a:lumMod val="75000"/>
                </a:schemeClr>
              </a:solidFill>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21150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750"/>
                                        <p:tgtEl>
                                          <p:spTgt spid="12"/>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750"/>
                                        <p:tgtEl>
                                          <p:spTgt spid="4"/>
                                        </p:tgtEl>
                                      </p:cBhvr>
                                    </p:animEffect>
                                  </p:childTnLst>
                                </p:cTn>
                              </p:par>
                            </p:childTnLst>
                          </p:cTn>
                        </p:par>
                        <p:par>
                          <p:cTn id="24" fill="hold">
                            <p:stCondLst>
                              <p:cond delay="3750"/>
                            </p:stCondLst>
                            <p:childTnLst>
                              <p:par>
                                <p:cTn id="25" presetID="10" presetClass="exit" presetSubtype="0" fill="hold" grpId="1" nodeType="afterEffect">
                                  <p:stCondLst>
                                    <p:cond delay="0"/>
                                  </p:stCondLst>
                                  <p:childTnLst>
                                    <p:animEffect transition="out" filter="fade">
                                      <p:cBhvr>
                                        <p:cTn id="26" dur="750"/>
                                        <p:tgtEl>
                                          <p:spTgt spid="12"/>
                                        </p:tgtEl>
                                      </p:cBhvr>
                                    </p:animEffect>
                                    <p:set>
                                      <p:cBhvr>
                                        <p:cTn id="27" dur="1" fill="hold">
                                          <p:stCondLst>
                                            <p:cond delay="749"/>
                                          </p:stCondLst>
                                        </p:cTn>
                                        <p:tgtEl>
                                          <p:spTgt spid="12"/>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750"/>
                                        <p:tgtEl>
                                          <p:spTgt spid="6"/>
                                        </p:tgtEl>
                                      </p:cBhvr>
                                    </p:animEffect>
                                  </p:childTnLst>
                                </p:cTn>
                              </p:par>
                            </p:childTnLst>
                          </p:cTn>
                        </p:par>
                        <p:par>
                          <p:cTn id="31" fill="hold">
                            <p:stCondLst>
                              <p:cond delay="4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750"/>
                                        <p:tgtEl>
                                          <p:spTgt spid="8"/>
                                        </p:tgtEl>
                                      </p:cBhvr>
                                    </p:animEffect>
                                  </p:childTnLst>
                                </p:cTn>
                              </p:par>
                            </p:childTnLst>
                          </p:cTn>
                        </p:par>
                        <p:par>
                          <p:cTn id="35" fill="hold">
                            <p:stCondLst>
                              <p:cond delay="5250"/>
                            </p:stCondLst>
                            <p:childTnLst>
                              <p:par>
                                <p:cTn id="36" presetID="10" presetClass="exit" presetSubtype="0" fill="hold" grpId="1" nodeType="afterEffect">
                                  <p:stCondLst>
                                    <p:cond delay="0"/>
                                  </p:stCondLst>
                                  <p:childTnLst>
                                    <p:animEffect transition="out" filter="fade">
                                      <p:cBhvr>
                                        <p:cTn id="37" dur="750"/>
                                        <p:tgtEl>
                                          <p:spTgt spid="4"/>
                                        </p:tgtEl>
                                      </p:cBhvr>
                                    </p:animEffect>
                                    <p:set>
                                      <p:cBhvr>
                                        <p:cTn id="38" dur="1" fill="hold">
                                          <p:stCondLst>
                                            <p:cond delay="749"/>
                                          </p:stCondLst>
                                        </p:cTn>
                                        <p:tgtEl>
                                          <p:spTgt spid="4"/>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750"/>
                                        <p:tgtEl>
                                          <p:spTgt spid="13"/>
                                        </p:tgtEl>
                                      </p:cBhvr>
                                    </p:animEffect>
                                  </p:childTnLst>
                                </p:cTn>
                              </p:par>
                            </p:childTnLst>
                          </p:cTn>
                        </p:par>
                        <p:par>
                          <p:cTn id="42" fill="hold">
                            <p:stCondLst>
                              <p:cond delay="6000"/>
                            </p:stCondLst>
                            <p:childTnLst>
                              <p:par>
                                <p:cTn id="43" presetID="10"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childTnLst>
                                </p:cTn>
                              </p:par>
                            </p:childTnLst>
                          </p:cTn>
                        </p:par>
                        <p:par>
                          <p:cTn id="46" fill="hold">
                            <p:stCondLst>
                              <p:cond delay="6750"/>
                            </p:stCondLst>
                            <p:childTnLst>
                              <p:par>
                                <p:cTn id="47" presetID="10"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750"/>
                                        <p:tgtEl>
                                          <p:spTgt spid="7"/>
                                        </p:tgtEl>
                                      </p:cBhvr>
                                    </p:animEffect>
                                  </p:childTnLst>
                                </p:cTn>
                              </p:par>
                            </p:childTnLst>
                          </p:cTn>
                        </p:par>
                        <p:par>
                          <p:cTn id="50" fill="hold">
                            <p:stCondLst>
                              <p:cond delay="7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750"/>
                                        <p:tgtEl>
                                          <p:spTgt spid="16"/>
                                        </p:tgtEl>
                                      </p:cBhvr>
                                    </p:animEffect>
                                  </p:childTnLst>
                                </p:cTn>
                              </p:par>
                            </p:childTnLst>
                          </p:cTn>
                        </p:par>
                        <p:par>
                          <p:cTn id="54" fill="hold">
                            <p:stCondLst>
                              <p:cond delay="8250"/>
                            </p:stCondLst>
                            <p:childTnLst>
                              <p:par>
                                <p:cTn id="55" presetID="10" presetClass="exit" presetSubtype="0" fill="hold" grpId="1" nodeType="afterEffect">
                                  <p:stCondLst>
                                    <p:cond delay="0"/>
                                  </p:stCondLst>
                                  <p:childTnLst>
                                    <p:animEffect transition="out" filter="fade">
                                      <p:cBhvr>
                                        <p:cTn id="56" dur="750"/>
                                        <p:tgtEl>
                                          <p:spTgt spid="7"/>
                                        </p:tgtEl>
                                      </p:cBhvr>
                                    </p:animEffect>
                                    <p:set>
                                      <p:cBhvr>
                                        <p:cTn id="57" dur="1" fill="hold">
                                          <p:stCondLst>
                                            <p:cond delay="749"/>
                                          </p:stCondLst>
                                        </p:cTn>
                                        <p:tgtEl>
                                          <p:spTgt spid="7"/>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3" grpId="0"/>
      <p:bldP spid="14" grpId="0"/>
      <p:bldP spid="16" grpId="0"/>
      <p:bldP spid="2" grpId="0"/>
      <p:bldP spid="4" grpId="0"/>
      <p:bldP spid="4" grpId="1"/>
      <p:bldP spid="7" grpId="0"/>
      <p:bldP spid="7" grpId="1"/>
      <p:bldP spid="12" grpId="0"/>
      <p:bldP spid="1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grpSp>
        <p:nvGrpSpPr>
          <p:cNvPr id="3" name="グループ化 2">
            <a:extLst>
              <a:ext uri="{FF2B5EF4-FFF2-40B4-BE49-F238E27FC236}">
                <a16:creationId xmlns:a16="http://schemas.microsoft.com/office/drawing/2014/main" id="{B22F7384-C1D3-FE20-E543-364FE146651A}"/>
              </a:ext>
            </a:extLst>
          </p:cNvPr>
          <p:cNvGrpSpPr/>
          <p:nvPr/>
        </p:nvGrpSpPr>
        <p:grpSpPr>
          <a:xfrm>
            <a:off x="2515695" y="1765125"/>
            <a:ext cx="7990390" cy="4200743"/>
            <a:chOff x="879231" y="1947109"/>
            <a:chExt cx="7990390" cy="4200743"/>
          </a:xfrm>
        </p:grpSpPr>
        <p:pic>
          <p:nvPicPr>
            <p:cNvPr id="6" name="図 5" descr="屋内, 人, 男, 立つ が含まれている画像&#10;&#10;AI 生成コンテンツは誤りを含む可能性があります。">
              <a:extLst>
                <a:ext uri="{FF2B5EF4-FFF2-40B4-BE49-F238E27FC236}">
                  <a16:creationId xmlns:a16="http://schemas.microsoft.com/office/drawing/2014/main" id="{4B63749D-3C75-48D7-0748-F263BBA781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231" y="1947109"/>
              <a:ext cx="7990390" cy="4200743"/>
            </a:xfrm>
            <a:prstGeom prst="rect">
              <a:avLst/>
            </a:prstGeom>
          </p:spPr>
        </p:pic>
        <p:sp>
          <p:nvSpPr>
            <p:cNvPr id="8" name="テキスト ボックス 7">
              <a:extLst>
                <a:ext uri="{FF2B5EF4-FFF2-40B4-BE49-F238E27FC236}">
                  <a16:creationId xmlns:a16="http://schemas.microsoft.com/office/drawing/2014/main" id="{B03F1364-C645-8093-B690-158CD6F44602}"/>
                </a:ext>
              </a:extLst>
            </p:cNvPr>
            <p:cNvSpPr txBox="1"/>
            <p:nvPr/>
          </p:nvSpPr>
          <p:spPr>
            <a:xfrm>
              <a:off x="3025952" y="2227782"/>
              <a:ext cx="3696948" cy="1323439"/>
            </a:xfrm>
            <a:prstGeom prst="rect">
              <a:avLst/>
            </a:prstGeom>
            <a:noFill/>
          </p:spPr>
          <p:txBody>
            <a:bodyPr wrap="square" rtlCol="0">
              <a:spAutoFit/>
            </a:bodyPr>
            <a:lstStyle/>
            <a:p>
              <a:r>
                <a:rPr kumimoji="1" lang="ja-JP" altLang="en-US" sz="4000" dirty="0">
                  <a:solidFill>
                    <a:schemeClr val="bg1"/>
                  </a:solidFill>
                  <a:effectLst>
                    <a:outerShdw blurRad="50800" dist="50800" dir="5400000" algn="ctr" rotWithShape="0">
                      <a:schemeClr val="tx1"/>
                    </a:outerShdw>
                  </a:effectLst>
                  <a:latin typeface="太ゴ"/>
                  <a:ea typeface="HG行書体" panose="03000609000000000000" pitchFamily="65" charset="-128"/>
                </a:rPr>
                <a:t>次回</a:t>
              </a:r>
              <a:endParaRPr kumimoji="1" lang="en-US" altLang="ja-JP" sz="4000" dirty="0">
                <a:solidFill>
                  <a:schemeClr val="bg1"/>
                </a:solidFill>
                <a:effectLst>
                  <a:outerShdw blurRad="50800" dist="50800" dir="5400000" algn="ctr" rotWithShape="0">
                    <a:schemeClr val="tx1"/>
                  </a:outerShdw>
                </a:effectLst>
                <a:latin typeface="太ゴ"/>
                <a:ea typeface="HG行書体" panose="03000609000000000000" pitchFamily="65" charset="-128"/>
              </a:endParaRPr>
            </a:p>
            <a:p>
              <a:r>
                <a:rPr lang="en-US" altLang="ja-JP" sz="4000" dirty="0">
                  <a:solidFill>
                    <a:schemeClr val="bg1"/>
                  </a:solidFill>
                  <a:effectLst>
                    <a:outerShdw blurRad="50800" dist="50800" dir="5400000" algn="ctr" rotWithShape="0">
                      <a:schemeClr val="tx1"/>
                    </a:outerShdw>
                  </a:effectLst>
                  <a:latin typeface="太ゴ"/>
                  <a:ea typeface="HG行書体" panose="03000609000000000000" pitchFamily="65" charset="-128"/>
                </a:rPr>
                <a:t>	</a:t>
              </a:r>
              <a:r>
                <a:rPr lang="ja-JP" altLang="en-US" sz="4000" dirty="0">
                  <a:solidFill>
                    <a:schemeClr val="bg1"/>
                  </a:solidFill>
                  <a:effectLst>
                    <a:outerShdw blurRad="50800" dist="50800" dir="5400000" algn="ctr" rotWithShape="0">
                      <a:schemeClr val="tx1"/>
                    </a:outerShdw>
                  </a:effectLst>
                  <a:latin typeface="太ゴ"/>
                  <a:ea typeface="HG行書体" panose="03000609000000000000" pitchFamily="65" charset="-128"/>
                </a:rPr>
                <a:t>梶川　死す</a:t>
              </a:r>
              <a:endParaRPr kumimoji="1" lang="ja-JP" altLang="en-US" sz="4000" dirty="0">
                <a:solidFill>
                  <a:schemeClr val="bg1"/>
                </a:solidFill>
                <a:effectLst>
                  <a:outerShdw blurRad="50800" dist="50800" dir="5400000" algn="ctr" rotWithShape="0">
                    <a:schemeClr val="tx1"/>
                  </a:outerShdw>
                </a:effectLst>
                <a:latin typeface="太ゴ"/>
                <a:ea typeface="HG行書体" panose="03000609000000000000" pitchFamily="65" charset="-128"/>
              </a:endParaRPr>
            </a:p>
          </p:txBody>
        </p:sp>
      </p:grpSp>
    </p:spTree>
    <p:extLst>
      <p:ext uri="{BB962C8B-B14F-4D97-AF65-F5344CB8AC3E}">
        <p14:creationId xmlns:p14="http://schemas.microsoft.com/office/powerpoint/2010/main" val="63724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pic>
        <p:nvPicPr>
          <p:cNvPr id="5" name="図 4" descr="テキスト&#10;&#10;AI 生成コンテンツは誤りを含む可能性があります。">
            <a:extLst>
              <a:ext uri="{FF2B5EF4-FFF2-40B4-BE49-F238E27FC236}">
                <a16:creationId xmlns:a16="http://schemas.microsoft.com/office/drawing/2014/main" id="{D5B193FA-B974-5E8E-C3C6-2F48C1AB3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0859" y="2392662"/>
            <a:ext cx="4071571" cy="3208950"/>
          </a:xfrm>
          <a:prstGeom prst="rect">
            <a:avLst/>
          </a:prstGeom>
        </p:spPr>
      </p:pic>
    </p:spTree>
    <p:extLst>
      <p:ext uri="{BB962C8B-B14F-4D97-AF65-F5344CB8AC3E}">
        <p14:creationId xmlns:p14="http://schemas.microsoft.com/office/powerpoint/2010/main" val="1368089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465" y="2517457"/>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033" y="2763154"/>
            <a:ext cx="6119488" cy="17712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＊意思疎通や日程調整の重要性を学ぶ</a:t>
            </a:r>
          </a:p>
        </p:txBody>
      </p:sp>
    </p:spTree>
    <p:extLst>
      <p:ext uri="{BB962C8B-B14F-4D97-AF65-F5344CB8AC3E}">
        <p14:creationId xmlns:p14="http://schemas.microsoft.com/office/powerpoint/2010/main" val="61952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9788" y="2190043"/>
            <a:ext cx="2620656" cy="3392748"/>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42171" y="368964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pic>
        <p:nvPicPr>
          <p:cNvPr id="3" name="図 2" descr="カレンダー&#10;&#10;AI 生成コンテンツは誤りを含む可能性があります。">
            <a:extLst>
              <a:ext uri="{FF2B5EF4-FFF2-40B4-BE49-F238E27FC236}">
                <a16:creationId xmlns:a16="http://schemas.microsoft.com/office/drawing/2014/main" id="{F24711D4-5692-1827-4BF3-A9A4F5AB9C62}"/>
              </a:ext>
            </a:extLst>
          </p:cNvPr>
          <p:cNvPicPr>
            <a:picLocks noChangeAspect="1"/>
          </p:cNvPicPr>
          <p:nvPr/>
        </p:nvPicPr>
        <p:blipFill>
          <a:blip r:embed="rId6">
            <a:extLst>
              <a:ext uri="{28A0092B-C50C-407E-A947-70E740481C1C}">
                <a14:useLocalDpi xmlns:a14="http://schemas.microsoft.com/office/drawing/2010/main" val="0"/>
              </a:ext>
            </a:extLst>
          </a:blip>
          <a:srcRect l="2747" t="3292" r="13520"/>
          <a:stretch>
            <a:fillRect/>
          </a:stretch>
        </p:blipFill>
        <p:spPr>
          <a:xfrm>
            <a:off x="6858520" y="2190043"/>
            <a:ext cx="3651436" cy="3375709"/>
          </a:xfrm>
          <a:prstGeom prst="rect">
            <a:avLst/>
          </a:prstGeom>
        </p:spPr>
      </p:pic>
    </p:spTree>
    <p:extLst>
      <p:ext uri="{BB962C8B-B14F-4D97-AF65-F5344CB8AC3E}">
        <p14:creationId xmlns:p14="http://schemas.microsoft.com/office/powerpoint/2010/main" val="422003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sp>
        <p:nvSpPr>
          <p:cNvPr id="9" name="テキスト ボックス 8">
            <a:extLst>
              <a:ext uri="{FF2B5EF4-FFF2-40B4-BE49-F238E27FC236}">
                <a16:creationId xmlns:a16="http://schemas.microsoft.com/office/drawing/2014/main" id="{6E060A5B-0C98-5739-EAB5-366D2C2BFF96}"/>
              </a:ext>
            </a:extLst>
          </p:cNvPr>
          <p:cNvSpPr txBox="1"/>
          <p:nvPr/>
        </p:nvSpPr>
        <p:spPr>
          <a:xfrm>
            <a:off x="2723666"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7834261"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店長用画面</a:t>
            </a:r>
          </a:p>
        </p:txBody>
      </p:sp>
      <p:pic>
        <p:nvPicPr>
          <p:cNvPr id="4" name="図 3" descr="タイムライン が含まれている画像&#10;&#10;AI 生成コンテンツは誤りを含む可能性があります。">
            <a:extLst>
              <a:ext uri="{FF2B5EF4-FFF2-40B4-BE49-F238E27FC236}">
                <a16:creationId xmlns:a16="http://schemas.microsoft.com/office/drawing/2014/main" id="{52B93EAB-AE57-75DF-64BD-4D15B685AECD}"/>
              </a:ext>
            </a:extLst>
          </p:cNvPr>
          <p:cNvPicPr>
            <a:picLocks noChangeAspect="1"/>
          </p:cNvPicPr>
          <p:nvPr/>
        </p:nvPicPr>
        <p:blipFill>
          <a:blip r:embed="rId5">
            <a:extLst>
              <a:ext uri="{28A0092B-C50C-407E-A947-70E740481C1C}">
                <a14:useLocalDpi xmlns:a14="http://schemas.microsoft.com/office/drawing/2010/main" val="0"/>
              </a:ext>
            </a:extLst>
          </a:blip>
          <a:srcRect l="9998" t="-2085" r="8873"/>
          <a:stretch>
            <a:fillRect/>
          </a:stretch>
        </p:blipFill>
        <p:spPr>
          <a:xfrm>
            <a:off x="6336208" y="2328546"/>
            <a:ext cx="4334935" cy="3378807"/>
          </a:xfrm>
          <a:prstGeom prst="rect">
            <a:avLst/>
          </a:prstGeom>
        </p:spPr>
      </p:pic>
      <p:pic>
        <p:nvPicPr>
          <p:cNvPr id="7" name="図 6" descr="グラフィカル ユーザー インターフェイス&#10;&#10;AI 生成コンテンツは誤りを含む可能性があります。">
            <a:extLst>
              <a:ext uri="{FF2B5EF4-FFF2-40B4-BE49-F238E27FC236}">
                <a16:creationId xmlns:a16="http://schemas.microsoft.com/office/drawing/2014/main" id="{E2852200-38DA-1CEF-156F-AA3B47E2A3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06" y="2328546"/>
            <a:ext cx="4073749" cy="3378807"/>
          </a:xfrm>
          <a:prstGeom prst="rect">
            <a:avLst/>
          </a:prstGeom>
        </p:spPr>
      </p:pic>
    </p:spTree>
    <p:extLst>
      <p:ext uri="{BB962C8B-B14F-4D97-AF65-F5344CB8AC3E}">
        <p14:creationId xmlns:p14="http://schemas.microsoft.com/office/powerpoint/2010/main" val="103979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2031325"/>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377549" y="3262062"/>
            <a:ext cx="1589735" cy="923330"/>
          </a:xfrm>
          <a:prstGeom prst="rect">
            <a:avLst/>
          </a:prstGeom>
          <a:noFill/>
        </p:spPr>
        <p:txBody>
          <a:bodyPr wrap="square" rtlCol="0">
            <a:spAutoFit/>
          </a:bodyPr>
          <a:lstStyle/>
          <a:p>
            <a:r>
              <a:rPr lang="ja-JP" altLang="en-US" sz="5400" b="1" dirty="0">
                <a:solidFill>
                  <a:srgbClr val="FF0000"/>
                </a:solidFill>
                <a:latin typeface="BIZ UDPゴシック" panose="020B0400000000000000" pitchFamily="50" charset="-128"/>
                <a:ea typeface="BIZ UDPゴシック" panose="020B0400000000000000" pitchFamily="50" charset="-128"/>
              </a:rPr>
              <a:t>大幅</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10" name="図 9" descr="人, 電話, 携帯電話, 男 が含まれている画像&#10;&#10;AI 生成コンテンツは誤りを含む可能性があります。">
            <a:extLst>
              <a:ext uri="{FF2B5EF4-FFF2-40B4-BE49-F238E27FC236}">
                <a16:creationId xmlns:a16="http://schemas.microsoft.com/office/drawing/2014/main" id="{423528A5-176C-3570-8735-855FB8B7B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0" y="2073491"/>
            <a:ext cx="2469539" cy="3704309"/>
          </a:xfrm>
          <a:prstGeom prst="rect">
            <a:avLst/>
          </a:prstGeom>
        </p:spPr>
      </p:pic>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0" y="2073491"/>
            <a:ext cx="2469539" cy="370431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10" presetClass="exit" presetSubtype="0" fill="hold" nodeType="withEffect">
                                  <p:stCondLst>
                                    <p:cond delay="0"/>
                                  </p:stCondLst>
                                  <p:childTnLst>
                                    <p:animEffect transition="out" filter="fade">
                                      <p:cBhvr>
                                        <p:cTn id="18" dur="2000"/>
                                        <p:tgtEl>
                                          <p:spTgt spid="5"/>
                                        </p:tgtEl>
                                      </p:cBhvr>
                                    </p:animEffect>
                                    <p:set>
                                      <p:cBhvr>
                                        <p:cTn id="19"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1297</TotalTime>
  <Words>1052</Words>
  <Application>Microsoft Office PowerPoint</Application>
  <PresentationFormat>ワイド画面</PresentationFormat>
  <Paragraphs>268</Paragraphs>
  <Slides>22</Slides>
  <Notes>20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22</vt:i4>
      </vt:variant>
    </vt:vector>
  </HeadingPairs>
  <TitlesOfParts>
    <vt:vector size="31" baseType="lpstr">
      <vt:lpstr>BIZ UDPゴシック</vt:lpstr>
      <vt:lpstr>ＭＳ Ｐ明朝</vt:lpstr>
      <vt:lpstr>太ゴ</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二上政将</cp:lastModifiedBy>
  <cp:revision>73</cp:revision>
  <dcterms:created xsi:type="dcterms:W3CDTF">2025-06-24T11:25:17Z</dcterms:created>
  <dcterms:modified xsi:type="dcterms:W3CDTF">2025-06-27T07:43:12Z</dcterms:modified>
</cp:coreProperties>
</file>